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8" r:id="rId2"/>
    <p:sldId id="317"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9" r:id="rId33"/>
    <p:sldId id="298"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7" d="100"/>
          <a:sy n="77" d="100"/>
        </p:scale>
        <p:origin x="-187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5" Type="http://schemas.openxmlformats.org/officeDocument/2006/relationships/printerSettings" Target="printerSettings/printerSettings1.bin"/><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tableStyles" Target="tableStyles.xml"/><Relationship Id="rId7" Type="http://schemas.openxmlformats.org/officeDocument/2006/relationships/slide" Target="slides/slide6.xml"/><Relationship Id="rId36" Type="http://schemas.openxmlformats.org/officeDocument/2006/relationships/presProps" Target="presProps.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theme" Target="theme/theme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CCA024-BB32-3F41-933B-31D9EFBA7C07}"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38483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CA024-BB32-3F41-933B-31D9EFBA7C07}"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3057907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CA024-BB32-3F41-933B-31D9EFBA7C07}"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701016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CCA024-BB32-3F41-933B-31D9EFBA7C07}"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308010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CCA024-BB32-3F41-933B-31D9EFBA7C07}" type="datetimeFigureOut">
              <a:rPr lang="en-US" smtClean="0"/>
              <a:t>9/15/15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392259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CCA024-BB32-3F41-933B-31D9EFBA7C07}" type="datetimeFigureOut">
              <a:rPr lang="en-US" smtClean="0"/>
              <a:t>9/15/15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34639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CCA024-BB32-3F41-933B-31D9EFBA7C07}" type="datetimeFigureOut">
              <a:rPr lang="en-US" smtClean="0"/>
              <a:t>9/15/15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152452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CCA024-BB32-3F41-933B-31D9EFBA7C07}" type="datetimeFigureOut">
              <a:rPr lang="en-US" smtClean="0"/>
              <a:t>9/15/15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576334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CA024-BB32-3F41-933B-31D9EFBA7C07}" type="datetimeFigureOut">
              <a:rPr lang="en-US" smtClean="0"/>
              <a:t>9/15/15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137623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CA024-BB32-3F41-933B-31D9EFBA7C07}" type="datetimeFigureOut">
              <a:rPr lang="en-US" smtClean="0"/>
              <a:t>9/15/15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195645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CCA024-BB32-3F41-933B-31D9EFBA7C07}" type="datetimeFigureOut">
              <a:rPr lang="en-US" smtClean="0"/>
              <a:t>9/15/15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F413EE-7FFA-D94C-A5E8-7FC6A36D7FD3}" type="slidenum">
              <a:rPr lang="en-US" smtClean="0"/>
              <a:t>‹#›</a:t>
            </a:fld>
            <a:endParaRPr lang="en-US"/>
          </a:p>
        </p:txBody>
      </p:sp>
    </p:spTree>
    <p:extLst>
      <p:ext uri="{BB962C8B-B14F-4D97-AF65-F5344CB8AC3E}">
        <p14:creationId xmlns:p14="http://schemas.microsoft.com/office/powerpoint/2010/main" val="4038734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CA024-BB32-3F41-933B-31D9EFBA7C07}" type="datetimeFigureOut">
              <a:rPr lang="en-US" smtClean="0"/>
              <a:t>9/15/15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413EE-7FFA-D94C-A5E8-7FC6A36D7FD3}" type="slidenum">
              <a:rPr lang="en-US" smtClean="0"/>
              <a:t>‹#›</a:t>
            </a:fld>
            <a:endParaRPr lang="en-US"/>
          </a:p>
        </p:txBody>
      </p:sp>
    </p:spTree>
    <p:extLst>
      <p:ext uri="{BB962C8B-B14F-4D97-AF65-F5344CB8AC3E}">
        <p14:creationId xmlns:p14="http://schemas.microsoft.com/office/powerpoint/2010/main" val="4085769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 K SOLANKI, FRCS(</a:t>
            </a:r>
            <a:r>
              <a:rPr lang="en-US" dirty="0" err="1" smtClean="0"/>
              <a:t>Edin</a:t>
            </a:r>
            <a:r>
              <a:rPr lang="en-US" dirty="0" smtClean="0"/>
              <a:t>)</a:t>
            </a:r>
            <a:br>
              <a:rPr lang="en-US" dirty="0" smtClean="0"/>
            </a:br>
            <a:r>
              <a:rPr lang="en-US" dirty="0" smtClean="0"/>
              <a:t>SENIOR CONSULTANT SURGEON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PATHOPHYSILOGY OF GASTROINTESTINAL DISEASE:</a:t>
            </a:r>
          </a:p>
          <a:p>
            <a:pPr marL="514350" indent="-514350">
              <a:buAutoNum type="arabicPeriod"/>
            </a:pPr>
            <a:r>
              <a:rPr lang="en-US" dirty="0" smtClean="0"/>
              <a:t>ESOPHAGUS:</a:t>
            </a:r>
          </a:p>
          <a:p>
            <a:pPr marL="0" indent="0">
              <a:buNone/>
            </a:pPr>
            <a:r>
              <a:rPr lang="en-US" dirty="0" smtClean="0"/>
              <a:t>The major disorders of esophagus are related to motor functions: </a:t>
            </a:r>
            <a:r>
              <a:rPr lang="en-US" dirty="0" err="1" smtClean="0"/>
              <a:t>disorderd</a:t>
            </a:r>
            <a:r>
              <a:rPr lang="en-US" dirty="0" smtClean="0"/>
              <a:t> peristalsis and increased lower esophageal sphincter tone are  seen in esophageal achalasia, whereas inappropriate lower esophageal sphincter relaxation results  in reflux esophagitis.</a:t>
            </a:r>
          </a:p>
        </p:txBody>
      </p:sp>
    </p:spTree>
    <p:extLst>
      <p:ext uri="{BB962C8B-B14F-4D97-AF65-F5344CB8AC3E}">
        <p14:creationId xmlns:p14="http://schemas.microsoft.com/office/powerpoint/2010/main" val="567197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a:bodyPr>
          <a:lstStyle/>
          <a:p>
            <a:r>
              <a:rPr lang="en-US" dirty="0" smtClean="0"/>
              <a:t>Changes in the types of prostaglandins produced by esophagus have been noted in reflux esophagitis, perhaps contributing to impairment of healing and predisposing to recurrences. In </a:t>
            </a:r>
            <a:r>
              <a:rPr lang="en-US" dirty="0"/>
              <a:t>c</a:t>
            </a:r>
            <a:r>
              <a:rPr lang="en-US" dirty="0" smtClean="0"/>
              <a:t>ontrast to other forms of acid-mediated injury, H pylori infection does not appear to contribute to the development of reflux or esophagitis.</a:t>
            </a:r>
          </a:p>
          <a:p>
            <a:r>
              <a:rPr lang="en-US" dirty="0" smtClean="0"/>
              <a:t>The major motility disorder of the stomach is </a:t>
            </a:r>
            <a:r>
              <a:rPr lang="en-US" dirty="0" err="1" smtClean="0"/>
              <a:t>gastroparesis</a:t>
            </a:r>
            <a:r>
              <a:rPr lang="en-US" dirty="0" smtClean="0"/>
              <a:t>.</a:t>
            </a:r>
            <a:endParaRPr lang="en-US" dirty="0"/>
          </a:p>
        </p:txBody>
      </p:sp>
    </p:spTree>
    <p:extLst>
      <p:ext uri="{BB962C8B-B14F-4D97-AF65-F5344CB8AC3E}">
        <p14:creationId xmlns:p14="http://schemas.microsoft.com/office/powerpoint/2010/main" val="1996494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Pathophysiology of disorders of stomach</a:t>
            </a:r>
          </a:p>
        </p:txBody>
      </p:sp>
      <p:sp>
        <p:nvSpPr>
          <p:cNvPr id="3" name="Content Placeholder 2"/>
          <p:cNvSpPr>
            <a:spLocks noGrp="1"/>
          </p:cNvSpPr>
          <p:nvPr>
            <p:ph idx="1"/>
          </p:nvPr>
        </p:nvSpPr>
        <p:spPr/>
        <p:txBody>
          <a:bodyPr>
            <a:normAutofit/>
          </a:bodyPr>
          <a:lstStyle/>
          <a:p>
            <a:r>
              <a:rPr lang="en-US" dirty="0" smtClean="0"/>
              <a:t>Common disorders of the stomach reflect the importance of its role as a secretory organ, in particular of acid and intrinsic factor.</a:t>
            </a:r>
          </a:p>
          <a:p>
            <a:r>
              <a:rPr lang="en-US" dirty="0" smtClean="0"/>
              <a:t>Disorders of acid secretion result in acid-peptic disease, and loss of intrinsic factor secretion results in inability to absorb vitamin B12, manifesting as pernicious anemia. </a:t>
            </a:r>
            <a:endParaRPr lang="en-US" dirty="0"/>
          </a:p>
        </p:txBody>
      </p:sp>
    </p:spTree>
    <p:extLst>
      <p:ext uri="{BB962C8B-B14F-4D97-AF65-F5344CB8AC3E}">
        <p14:creationId xmlns:p14="http://schemas.microsoft.com/office/powerpoint/2010/main" val="420991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ACID-PEPTIC DISEASE</a:t>
            </a:r>
            <a:endParaRPr lang="en-US" dirty="0"/>
          </a:p>
        </p:txBody>
      </p:sp>
      <p:sp>
        <p:nvSpPr>
          <p:cNvPr id="3" name="Content Placeholder 2"/>
          <p:cNvSpPr>
            <a:spLocks noGrp="1"/>
          </p:cNvSpPr>
          <p:nvPr>
            <p:ph idx="1"/>
          </p:nvPr>
        </p:nvSpPr>
        <p:spPr/>
        <p:txBody>
          <a:bodyPr>
            <a:normAutofit/>
          </a:bodyPr>
          <a:lstStyle/>
          <a:p>
            <a:r>
              <a:rPr lang="en-US" dirty="0" smtClean="0"/>
              <a:t>Corrosive agents(acid and pepsin) play a key role in gastric ulcer, duodenal ulcer, and acute erosive gastritis. </a:t>
            </a:r>
            <a:r>
              <a:rPr lang="en-US" dirty="0" err="1" smtClean="0"/>
              <a:t>Hpylori</a:t>
            </a:r>
            <a:r>
              <a:rPr lang="en-US" dirty="0" smtClean="0"/>
              <a:t> infection can cause acid-peptic disease by multiple mechanisms, including direct alteration of signal transduction in mucosal and immune cells, which in turn can increase acid </a:t>
            </a:r>
            <a:r>
              <a:rPr lang="en-US" dirty="0" err="1" smtClean="0"/>
              <a:t>secreation</a:t>
            </a:r>
            <a:r>
              <a:rPr lang="en-US" dirty="0" smtClean="0"/>
              <a:t> and diminish mucosal defense. </a:t>
            </a:r>
            <a:endParaRPr lang="en-US" dirty="0"/>
          </a:p>
        </p:txBody>
      </p:sp>
    </p:spTree>
    <p:extLst>
      <p:ext uri="{BB962C8B-B14F-4D97-AF65-F5344CB8AC3E}">
        <p14:creationId xmlns:p14="http://schemas.microsoft.com/office/powerpoint/2010/main" val="1599382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H pylorus is extremely common pathogen, found in over half of world’s population. The most likely route of spread from person to person is fecal-oral. As many as 90% of infected individuals show signs of inflammation (gastritis and </a:t>
            </a:r>
            <a:r>
              <a:rPr lang="en-US" dirty="0" err="1" smtClean="0"/>
              <a:t>duodenitis</a:t>
            </a:r>
            <a:r>
              <a:rPr lang="en-US" dirty="0" smtClean="0"/>
              <a:t>) on endoscopy, although many of these are asymptomatic. Patients who do develop acid-peptic disease, especially those with duodenal ulcers, the vast majority have H pylori infection.</a:t>
            </a:r>
          </a:p>
        </p:txBody>
      </p:sp>
    </p:spTree>
    <p:extLst>
      <p:ext uri="{BB962C8B-B14F-4D97-AF65-F5344CB8AC3E}">
        <p14:creationId xmlns:p14="http://schemas.microsoft.com/office/powerpoint/2010/main" val="1924250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Furthermore, treatment that does not eradicate H pylori is associated with rapid recurrence of acid-peptic disease in most patients. There are numerous strains of H pylori that vary in their production of toxins. Variations in bacterial strains, natural variation in the balance of inflammatory mediators triggered by infection, and a variety of environmental and life style factors may explain why H pylori infection in most patients, causes peptic ulcers in some, and increases risk factors for development of lymphoma and </a:t>
            </a:r>
            <a:r>
              <a:rPr lang="en-US" dirty="0" err="1" smtClean="0"/>
              <a:t>adenocarcinama</a:t>
            </a:r>
            <a:r>
              <a:rPr lang="en-US" dirty="0" smtClean="0"/>
              <a:t> in a few.</a:t>
            </a:r>
            <a:endParaRPr lang="en-US" dirty="0"/>
          </a:p>
        </p:txBody>
      </p:sp>
    </p:spTree>
    <p:extLst>
      <p:ext uri="{BB962C8B-B14F-4D97-AF65-F5344CB8AC3E}">
        <p14:creationId xmlns:p14="http://schemas.microsoft.com/office/powerpoint/2010/main" val="1093748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GASTOPARESIS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common complication of stomach disorders is delayed gastric emptying</a:t>
            </a:r>
            <a:r>
              <a:rPr lang="en-US" dirty="0"/>
              <a:t> </a:t>
            </a:r>
            <a:r>
              <a:rPr lang="en-US" dirty="0" smtClean="0"/>
              <a:t>known as </a:t>
            </a:r>
            <a:r>
              <a:rPr lang="en-US" dirty="0" err="1" smtClean="0"/>
              <a:t>gastroparesis</a:t>
            </a:r>
            <a:r>
              <a:rPr lang="en-US" dirty="0" smtClean="0"/>
              <a:t>.</a:t>
            </a:r>
          </a:p>
          <a:p>
            <a:r>
              <a:rPr lang="en-US" dirty="0" smtClean="0"/>
              <a:t>Pathology and pathogenesis:</a:t>
            </a:r>
          </a:p>
          <a:p>
            <a:r>
              <a:rPr lang="en-US" dirty="0" smtClean="0"/>
              <a:t>Disorders  of gastric motility from alterations in number of normal gastric functions such as:</a:t>
            </a:r>
          </a:p>
          <a:p>
            <a:r>
              <a:rPr lang="en-US" dirty="0" smtClean="0"/>
              <a:t>1. reservoir for ingested solids and liquids</a:t>
            </a:r>
          </a:p>
          <a:p>
            <a:r>
              <a:rPr lang="en-US" dirty="0" smtClean="0"/>
              <a:t>2. Mixing and homogenizing ingested food</a:t>
            </a:r>
          </a:p>
          <a:p>
            <a:r>
              <a:rPr lang="en-US" dirty="0" smtClean="0"/>
              <a:t>3. functioning as a barrier that allows only small spurts of well-mixed </a:t>
            </a:r>
            <a:r>
              <a:rPr lang="en-US" dirty="0" err="1" smtClean="0"/>
              <a:t>chyme</a:t>
            </a:r>
            <a:r>
              <a:rPr lang="en-US" dirty="0" smtClean="0"/>
              <a:t> beyond pyloric sphincter.  </a:t>
            </a:r>
          </a:p>
        </p:txBody>
      </p:sp>
    </p:spTree>
    <p:extLst>
      <p:ext uri="{BB962C8B-B14F-4D97-AF65-F5344CB8AC3E}">
        <p14:creationId xmlns:p14="http://schemas.microsoft.com/office/powerpoint/2010/main" val="21877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417775"/>
            <a:ext cx="8229600" cy="4525963"/>
          </a:xfrm>
        </p:spPr>
        <p:txBody>
          <a:bodyPr>
            <a:normAutofit lnSpcReduction="10000"/>
          </a:bodyPr>
          <a:lstStyle/>
          <a:p>
            <a:r>
              <a:rPr lang="en-US" dirty="0" smtClean="0"/>
              <a:t>The resulting The resulting disorders range from partial or complete gastric outlet obstruction to excessively rapid emptying and typically result from interference with the normal mechanisms by which these functions are controlled. These include intrinsic </a:t>
            </a:r>
            <a:r>
              <a:rPr lang="en-US" dirty="0" err="1" smtClean="0"/>
              <a:t>contrctility</a:t>
            </a:r>
            <a:r>
              <a:rPr lang="en-US" dirty="0" smtClean="0"/>
              <a:t> of gastric smooth muscle, the enteric nervous system, the autonomous nervous system’s control over enteric nervous system function, and gut hormone. </a:t>
            </a:r>
            <a:endParaRPr lang="en-US" dirty="0"/>
          </a:p>
        </p:txBody>
      </p:sp>
    </p:spTree>
    <p:extLst>
      <p:ext uri="{BB962C8B-B14F-4D97-AF65-F5344CB8AC3E}">
        <p14:creationId xmlns:p14="http://schemas.microsoft.com/office/powerpoint/2010/main" val="3964197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Because the pyloric sphincter, like all sphincters, displays tonic contraction with intermittent transient relaxation, loss of </a:t>
            </a:r>
            <a:r>
              <a:rPr lang="en-US" dirty="0" err="1" smtClean="0"/>
              <a:t>vegal</a:t>
            </a:r>
            <a:r>
              <a:rPr lang="en-US" dirty="0" smtClean="0"/>
              <a:t> control results in excessive tonic contraction and symptoms of various degrees of gastric outlet obstruction.</a:t>
            </a:r>
          </a:p>
          <a:p>
            <a:r>
              <a:rPr lang="en-US" dirty="0" smtClean="0"/>
              <a:t>Disorders that affect the enteric nervous system such as the </a:t>
            </a:r>
            <a:r>
              <a:rPr lang="en-US" dirty="0" err="1" smtClean="0"/>
              <a:t>neuropthy</a:t>
            </a:r>
            <a:r>
              <a:rPr lang="en-US" dirty="0" smtClean="0"/>
              <a:t> of diabetes mellitus and surgical cutting of stomach wall  or </a:t>
            </a:r>
            <a:r>
              <a:rPr lang="en-US" dirty="0" err="1" smtClean="0"/>
              <a:t>vegal</a:t>
            </a:r>
            <a:r>
              <a:rPr lang="en-US" dirty="0" smtClean="0"/>
              <a:t> trunk typically cause delayed emptying. </a:t>
            </a:r>
            <a:endParaRPr lang="en-US" dirty="0"/>
          </a:p>
        </p:txBody>
      </p:sp>
    </p:spTree>
    <p:extLst>
      <p:ext uri="{BB962C8B-B14F-4D97-AF65-F5344CB8AC3E}">
        <p14:creationId xmlns:p14="http://schemas.microsoft.com/office/powerpoint/2010/main" val="2714224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dirty="0" smtClean="0"/>
              <a:t>Hormones play an important role in regulating GI motility. </a:t>
            </a:r>
            <a:r>
              <a:rPr lang="en-US" dirty="0"/>
              <a:t>e</a:t>
            </a:r>
            <a:r>
              <a:rPr lang="en-US" dirty="0" smtClean="0"/>
              <a:t>.g. Erythromycin is recognized by the receptor for the GI hormone </a:t>
            </a:r>
            <a:r>
              <a:rPr lang="en-US" dirty="0" err="1" smtClean="0"/>
              <a:t>motilin</a:t>
            </a:r>
            <a:r>
              <a:rPr lang="en-US" dirty="0" smtClean="0"/>
              <a:t>, affecting GI motility . Some patients with </a:t>
            </a:r>
            <a:r>
              <a:rPr lang="en-US" dirty="0" err="1" smtClean="0"/>
              <a:t>gastroparesis</a:t>
            </a:r>
            <a:r>
              <a:rPr lang="en-US" dirty="0" smtClean="0"/>
              <a:t> substantially improve with erythromycin analogs, especially when complaints related to partial gastric outlet obstruction, such as bloating, nausea, and constipation, are prominent.  </a:t>
            </a:r>
            <a:endParaRPr lang="en-US" dirty="0"/>
          </a:p>
        </p:txBody>
      </p:sp>
    </p:spTree>
    <p:extLst>
      <p:ext uri="{BB962C8B-B14F-4D97-AF65-F5344CB8AC3E}">
        <p14:creationId xmlns:p14="http://schemas.microsoft.com/office/powerpoint/2010/main" val="985160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Because different patients have different relative contributions of intrinsic nervous system, enteric nervous system, autonomic nervous system, higher centers of CNS, and hormones over control of their </a:t>
            </a:r>
            <a:r>
              <a:rPr lang="en-US" dirty="0" err="1" smtClean="0"/>
              <a:t>Gi</a:t>
            </a:r>
            <a:r>
              <a:rPr lang="en-US" dirty="0" smtClean="0"/>
              <a:t> tract motility, not all treatments for </a:t>
            </a:r>
            <a:r>
              <a:rPr lang="en-US" dirty="0" err="1" smtClean="0"/>
              <a:t>gastroparesis</a:t>
            </a:r>
            <a:r>
              <a:rPr lang="en-US" dirty="0" smtClean="0"/>
              <a:t> are effective for a majority of patients even with the same initial complaints.</a:t>
            </a:r>
            <a:endParaRPr lang="en-US" dirty="0"/>
          </a:p>
        </p:txBody>
      </p:sp>
    </p:spTree>
    <p:extLst>
      <p:ext uri="{BB962C8B-B14F-4D97-AF65-F5344CB8AC3E}">
        <p14:creationId xmlns:p14="http://schemas.microsoft.com/office/powerpoint/2010/main" val="2868553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ESOPHAGEAL ACHALASIA</a:t>
            </a:r>
            <a:endParaRPr lang="en-US" dirty="0"/>
          </a:p>
        </p:txBody>
      </p:sp>
      <p:sp>
        <p:nvSpPr>
          <p:cNvPr id="3" name="Content Placeholder 2"/>
          <p:cNvSpPr>
            <a:spLocks noGrp="1"/>
          </p:cNvSpPr>
          <p:nvPr>
            <p:ph idx="1"/>
          </p:nvPr>
        </p:nvSpPr>
        <p:spPr/>
        <p:txBody>
          <a:bodyPr>
            <a:normAutofit/>
          </a:bodyPr>
          <a:lstStyle/>
          <a:p>
            <a:r>
              <a:rPr lang="en-US" dirty="0" smtClean="0"/>
              <a:t>Clinical presentation:</a:t>
            </a:r>
          </a:p>
          <a:p>
            <a:r>
              <a:rPr lang="en-US" dirty="0" smtClean="0"/>
              <a:t>Esophageal achalasia is a motor </a:t>
            </a:r>
            <a:r>
              <a:rPr lang="en-US" dirty="0"/>
              <a:t>d</a:t>
            </a:r>
            <a:r>
              <a:rPr lang="en-US" dirty="0" smtClean="0"/>
              <a:t>isorder in which the lower esophageal sphincter fails to relax properly. As a  result a functional obstruction is created that is manifested as dysphagia, regurgitation and chest pain.</a:t>
            </a:r>
          </a:p>
          <a:p>
            <a:endParaRPr lang="en-US" dirty="0"/>
          </a:p>
        </p:txBody>
      </p:sp>
    </p:spTree>
    <p:extLst>
      <p:ext uri="{BB962C8B-B14F-4D97-AF65-F5344CB8AC3E}">
        <p14:creationId xmlns:p14="http://schemas.microsoft.com/office/powerpoint/2010/main" val="2467834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Disorders of gall bladder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Gall bladder disease is most commonly due to gallstones (</a:t>
            </a:r>
            <a:r>
              <a:rPr lang="en-US" dirty="0" err="1" smtClean="0"/>
              <a:t>cholelithiasis</a:t>
            </a:r>
            <a:r>
              <a:rPr lang="en-US" dirty="0" smtClean="0"/>
              <a:t>).</a:t>
            </a:r>
          </a:p>
          <a:p>
            <a:r>
              <a:rPr lang="en-US" dirty="0" err="1" smtClean="0"/>
              <a:t>Cholelithiasis</a:t>
            </a:r>
            <a:r>
              <a:rPr lang="en-US" dirty="0" smtClean="0"/>
              <a:t> is of </a:t>
            </a:r>
            <a:r>
              <a:rPr lang="en-US" dirty="0" err="1" smtClean="0"/>
              <a:t>mult-ifactoral</a:t>
            </a:r>
            <a:r>
              <a:rPr lang="en-US" dirty="0" smtClean="0"/>
              <a:t> origin.</a:t>
            </a:r>
          </a:p>
          <a:p>
            <a:r>
              <a:rPr lang="en-US" dirty="0" smtClean="0"/>
              <a:t>The formation of cholesterol gall stone requires the formation of bile whose cholesterol concentration is greater than its percentage solubility.</a:t>
            </a:r>
          </a:p>
          <a:p>
            <a:r>
              <a:rPr lang="en-US" dirty="0" smtClean="0"/>
              <a:t>Loss of gall bladder muscular wall motility  (resulting from either intrinsic disease of muscle wall, altered levels of hormones such as CCK, or altered neural control) and excessive </a:t>
            </a:r>
            <a:r>
              <a:rPr lang="en-US" dirty="0" err="1" smtClean="0"/>
              <a:t>sphincteric</a:t>
            </a:r>
            <a:r>
              <a:rPr lang="en-US" dirty="0" smtClean="0"/>
              <a:t> contraction.</a:t>
            </a:r>
            <a:endParaRPr lang="en-US" dirty="0"/>
          </a:p>
        </p:txBody>
      </p:sp>
    </p:spTree>
    <p:extLst>
      <p:ext uri="{BB962C8B-B14F-4D97-AF65-F5344CB8AC3E}">
        <p14:creationId xmlns:p14="http://schemas.microsoft.com/office/powerpoint/2010/main" val="1649876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PATHOPHYSIOLOGY OF CHOLELITHIASIS</a:t>
            </a:r>
            <a:endParaRPr lang="en-US" dirty="0"/>
          </a:p>
        </p:txBody>
      </p:sp>
      <p:sp>
        <p:nvSpPr>
          <p:cNvPr id="3" name="Content Placeholder 2"/>
          <p:cNvSpPr>
            <a:spLocks noGrp="1"/>
          </p:cNvSpPr>
          <p:nvPr>
            <p:ph idx="1"/>
          </p:nvPr>
        </p:nvSpPr>
        <p:spPr/>
        <p:txBody>
          <a:bodyPr>
            <a:normAutofit fontScale="85000" lnSpcReduction="20000"/>
          </a:bodyPr>
          <a:lstStyle/>
          <a:p>
            <a:pPr marL="571500" indent="-571500">
              <a:buAutoNum type="romanUcPeriod"/>
            </a:pPr>
            <a:r>
              <a:rPr lang="en-US" dirty="0" smtClean="0"/>
              <a:t>Factors affecting bile composition:</a:t>
            </a:r>
          </a:p>
          <a:p>
            <a:pPr marL="0" indent="0">
              <a:buNone/>
            </a:pPr>
            <a:r>
              <a:rPr lang="en-US" dirty="0"/>
              <a:t>	</a:t>
            </a:r>
            <a:r>
              <a:rPr lang="en-US" dirty="0" smtClean="0"/>
              <a:t>Stasis</a:t>
            </a:r>
          </a:p>
          <a:p>
            <a:pPr marL="0" indent="0">
              <a:buNone/>
            </a:pPr>
            <a:r>
              <a:rPr lang="en-US" dirty="0" smtClean="0"/>
              <a:t>	Cholesterol content and saturation</a:t>
            </a:r>
          </a:p>
          <a:p>
            <a:pPr marL="0" indent="0">
              <a:buNone/>
            </a:pPr>
            <a:r>
              <a:rPr lang="en-US" dirty="0" smtClean="0"/>
              <a:t>	Rate of bile formation</a:t>
            </a:r>
          </a:p>
          <a:p>
            <a:pPr marL="0" indent="0">
              <a:buNone/>
            </a:pPr>
            <a:r>
              <a:rPr lang="en-US" dirty="0" smtClean="0"/>
              <a:t>	Rate of water and electrolyte absorption</a:t>
            </a:r>
          </a:p>
          <a:p>
            <a:pPr marL="0" indent="0">
              <a:buNone/>
            </a:pPr>
            <a:r>
              <a:rPr lang="en-US" dirty="0" smtClean="0"/>
              <a:t>	Bacterial infection</a:t>
            </a:r>
          </a:p>
          <a:p>
            <a:pPr marL="0" indent="0">
              <a:buNone/>
            </a:pPr>
            <a:r>
              <a:rPr lang="en-US" dirty="0" smtClean="0"/>
              <a:t>	Nucleation of stone formation</a:t>
            </a:r>
          </a:p>
          <a:p>
            <a:pPr marL="0" indent="0">
              <a:buNone/>
            </a:pPr>
            <a:r>
              <a:rPr lang="en-US" dirty="0" smtClean="0"/>
              <a:t>	Prostaglandins and </a:t>
            </a:r>
            <a:r>
              <a:rPr lang="en-US" dirty="0" err="1" smtClean="0"/>
              <a:t>mucin</a:t>
            </a:r>
            <a:r>
              <a:rPr lang="en-US" dirty="0" smtClean="0"/>
              <a:t> production</a:t>
            </a:r>
          </a:p>
          <a:p>
            <a:pPr marL="0" indent="0">
              <a:buNone/>
            </a:pPr>
            <a:r>
              <a:rPr lang="en-US" dirty="0" smtClean="0"/>
              <a:t>	Estrogen</a:t>
            </a:r>
          </a:p>
          <a:p>
            <a:pPr marL="0" indent="0">
              <a:buNone/>
            </a:pPr>
            <a:r>
              <a:rPr lang="en-US" dirty="0" smtClean="0"/>
              <a:t>	Altered bile salt pool</a:t>
            </a:r>
          </a:p>
          <a:p>
            <a:pPr marL="0" indent="0">
              <a:buNone/>
            </a:pPr>
            <a:endParaRPr lang="en-US" dirty="0"/>
          </a:p>
        </p:txBody>
      </p:sp>
    </p:spTree>
    <p:extLst>
      <p:ext uri="{BB962C8B-B14F-4D97-AF65-F5344CB8AC3E}">
        <p14:creationId xmlns:p14="http://schemas.microsoft.com/office/powerpoint/2010/main" val="1137629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II	Factors affecting gall bladder motility:</a:t>
            </a:r>
          </a:p>
          <a:p>
            <a:pPr lvl="1"/>
            <a:r>
              <a:rPr lang="en-US" dirty="0" smtClean="0"/>
              <a:t>Decreased sphincter of </a:t>
            </a:r>
            <a:r>
              <a:rPr lang="en-US" dirty="0" err="1" smtClean="0"/>
              <a:t>Oddi</a:t>
            </a:r>
            <a:r>
              <a:rPr lang="en-US" dirty="0" smtClean="0"/>
              <a:t> relaxation</a:t>
            </a:r>
          </a:p>
          <a:p>
            <a:pPr lvl="1"/>
            <a:r>
              <a:rPr lang="en-US" dirty="0" smtClean="0"/>
              <a:t>Decreased gall bladder wall muscular contraction</a:t>
            </a:r>
          </a:p>
          <a:p>
            <a:pPr lvl="1"/>
            <a:r>
              <a:rPr lang="en-US" dirty="0" smtClean="0"/>
              <a:t>Hormones (Increased </a:t>
            </a:r>
            <a:r>
              <a:rPr lang="en-US" dirty="0" err="1" smtClean="0"/>
              <a:t>somatostatin</a:t>
            </a:r>
            <a:r>
              <a:rPr lang="en-US" dirty="0"/>
              <a:t> </a:t>
            </a:r>
            <a:r>
              <a:rPr lang="en-US" dirty="0" smtClean="0"/>
              <a:t>&amp; estrogen; decreased cholecystokinin)</a:t>
            </a:r>
          </a:p>
          <a:p>
            <a:pPr lvl="1"/>
            <a:r>
              <a:rPr lang="en-US" dirty="0" smtClean="0"/>
              <a:t>Neural control (</a:t>
            </a:r>
            <a:r>
              <a:rPr lang="en-US" dirty="0" err="1" smtClean="0"/>
              <a:t>vegal</a:t>
            </a:r>
            <a:r>
              <a:rPr lang="en-US" dirty="0" smtClean="0"/>
              <a:t> tone)</a:t>
            </a:r>
            <a:endParaRPr lang="en-US" dirty="0"/>
          </a:p>
        </p:txBody>
      </p:sp>
    </p:spTree>
    <p:extLst>
      <p:ext uri="{BB962C8B-B14F-4D97-AF65-F5344CB8AC3E}">
        <p14:creationId xmlns:p14="http://schemas.microsoft.com/office/powerpoint/2010/main" val="3906569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SMALL INTESTINE AND COLON</a:t>
            </a:r>
            <a:endParaRPr lang="en-US" dirty="0"/>
          </a:p>
        </p:txBody>
      </p:sp>
      <p:sp>
        <p:nvSpPr>
          <p:cNvPr id="3" name="Content Placeholder 2"/>
          <p:cNvSpPr>
            <a:spLocks noGrp="1"/>
          </p:cNvSpPr>
          <p:nvPr>
            <p:ph idx="1"/>
          </p:nvPr>
        </p:nvSpPr>
        <p:spPr/>
        <p:txBody>
          <a:bodyPr/>
          <a:lstStyle/>
          <a:p>
            <a:r>
              <a:rPr lang="en-US" dirty="0" smtClean="0"/>
              <a:t>Diarrhea</a:t>
            </a:r>
          </a:p>
          <a:p>
            <a:r>
              <a:rPr lang="en-US" dirty="0" smtClean="0"/>
              <a:t>Inflammatory bowel disease</a:t>
            </a:r>
          </a:p>
          <a:p>
            <a:r>
              <a:rPr lang="en-US" dirty="0" smtClean="0"/>
              <a:t>Diverticular disease</a:t>
            </a:r>
          </a:p>
          <a:p>
            <a:r>
              <a:rPr lang="en-US" dirty="0" smtClean="0"/>
              <a:t>Irritable bowel syndrome (functional disorder)</a:t>
            </a:r>
          </a:p>
          <a:p>
            <a:endParaRPr lang="en-US" dirty="0"/>
          </a:p>
        </p:txBody>
      </p:sp>
    </p:spTree>
    <p:extLst>
      <p:ext uri="{BB962C8B-B14F-4D97-AF65-F5344CB8AC3E}">
        <p14:creationId xmlns:p14="http://schemas.microsoft.com/office/powerpoint/2010/main" val="3557217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DIARRHEA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Pathophysiologic subtypes:</a:t>
            </a:r>
          </a:p>
          <a:p>
            <a:r>
              <a:rPr lang="en-US" dirty="0" smtClean="0"/>
              <a:t>Secretory diarrhea &amp; osmotic diarrhea.</a:t>
            </a:r>
          </a:p>
          <a:p>
            <a:r>
              <a:rPr lang="en-US" dirty="0" smtClean="0"/>
              <a:t>Non-bloody diarrhea that continues in the absence of oral intake – due to secretory mechanism.</a:t>
            </a:r>
          </a:p>
          <a:p>
            <a:r>
              <a:rPr lang="en-US" dirty="0" smtClean="0"/>
              <a:t>Diarrhea that diminishes as oral intake is curtailed (e.g. in a patient receiving IV hydration) suggests an osmotic/</a:t>
            </a:r>
            <a:r>
              <a:rPr lang="en-US" dirty="0" err="1" smtClean="0"/>
              <a:t>malabsorptive</a:t>
            </a:r>
            <a:r>
              <a:rPr lang="en-US" dirty="0" smtClean="0"/>
              <a:t> cause. </a:t>
            </a:r>
          </a:p>
          <a:p>
            <a:r>
              <a:rPr lang="en-US" dirty="0" smtClean="0"/>
              <a:t>The presence of white blood cells in the stool suggests an infectious of inflammatory origin of diarrhea, although their absence doe not rue out such cause. </a:t>
            </a:r>
            <a:endParaRPr lang="en-US" dirty="0"/>
          </a:p>
        </p:txBody>
      </p:sp>
    </p:spTree>
    <p:extLst>
      <p:ext uri="{BB962C8B-B14F-4D97-AF65-F5344CB8AC3E}">
        <p14:creationId xmlns:p14="http://schemas.microsoft.com/office/powerpoint/2010/main" val="2977197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symptoms of diarrhea caused by infectious agents are due to either toxins that alter small bowel secretion and absorption or direct mucosal invasion.</a:t>
            </a:r>
          </a:p>
          <a:p>
            <a:r>
              <a:rPr lang="en-US" dirty="0" smtClean="0"/>
              <a:t>The non-invasive toxin-producing  bacteria are generally small bowel pathogens, whereas the invasive organisms are located typically to the colon.</a:t>
            </a:r>
          </a:p>
          <a:p>
            <a:r>
              <a:rPr lang="en-US" dirty="0" smtClean="0"/>
              <a:t>Infectious cause can interface more intimately with normal mechanism of secretory control.</a:t>
            </a:r>
            <a:endParaRPr lang="en-US" dirty="0"/>
          </a:p>
        </p:txBody>
      </p:sp>
    </p:spTree>
    <p:extLst>
      <p:ext uri="{BB962C8B-B14F-4D97-AF65-F5344CB8AC3E}">
        <p14:creationId xmlns:p14="http://schemas.microsoft.com/office/powerpoint/2010/main" val="1155759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INFLAMMATORY BOWEL DISEASE</a:t>
            </a:r>
            <a:endParaRPr lang="en-US" dirty="0"/>
          </a:p>
        </p:txBody>
      </p:sp>
      <p:sp>
        <p:nvSpPr>
          <p:cNvPr id="3" name="Content Placeholder 2"/>
          <p:cNvSpPr>
            <a:spLocks noGrp="1"/>
          </p:cNvSpPr>
          <p:nvPr>
            <p:ph idx="1"/>
          </p:nvPr>
        </p:nvSpPr>
        <p:spPr/>
        <p:txBody>
          <a:bodyPr>
            <a:normAutofit lnSpcReduction="10000"/>
          </a:bodyPr>
          <a:lstStyle/>
          <a:p>
            <a:r>
              <a:rPr lang="en-US" dirty="0" smtClean="0"/>
              <a:t>KEY ELEMENTS IN THE PATHOGENESIS:</a:t>
            </a:r>
          </a:p>
          <a:p>
            <a:r>
              <a:rPr lang="en-US" dirty="0" smtClean="0"/>
              <a:t>1.	GENETIC FACTORS</a:t>
            </a:r>
          </a:p>
          <a:p>
            <a:r>
              <a:rPr lang="en-US" dirty="0" smtClean="0"/>
              <a:t>2.	ENVIRONMENTAL FACTORS</a:t>
            </a:r>
          </a:p>
          <a:p>
            <a:r>
              <a:rPr lang="en-US" dirty="0" smtClean="0"/>
              <a:t>An explosion of newly recognized susceptibility genes for both </a:t>
            </a:r>
            <a:r>
              <a:rPr lang="en-US" dirty="0" err="1" smtClean="0"/>
              <a:t>Crohn</a:t>
            </a:r>
            <a:r>
              <a:rPr lang="en-US" dirty="0" smtClean="0"/>
              <a:t> disease and ulcerative colitis have been discovered. Abnormalities in several categories of susceptibility genes have been discovered in patients with inflammatory bowel disease. </a:t>
            </a:r>
            <a:endParaRPr lang="en-US" dirty="0"/>
          </a:p>
        </p:txBody>
      </p:sp>
    </p:spTree>
    <p:extLst>
      <p:ext uri="{BB962C8B-B14F-4D97-AF65-F5344CB8AC3E}">
        <p14:creationId xmlns:p14="http://schemas.microsoft.com/office/powerpoint/2010/main" val="216625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These included modulators of immune function, autophagy, and epithelial function that participate in the interaction of host and microorganism. </a:t>
            </a:r>
          </a:p>
          <a:p>
            <a:r>
              <a:rPr lang="en-US" dirty="0" smtClean="0"/>
              <a:t>Environmental factors – bacteria and viruses, </a:t>
            </a:r>
            <a:r>
              <a:rPr lang="en-US" dirty="0" err="1" smtClean="0"/>
              <a:t>dietory</a:t>
            </a:r>
            <a:r>
              <a:rPr lang="en-US" dirty="0" smtClean="0"/>
              <a:t> factors, smoking, defective immune responses and psychosocial factors. </a:t>
            </a:r>
          </a:p>
          <a:p>
            <a:r>
              <a:rPr lang="en-US" dirty="0" smtClean="0"/>
              <a:t>Recent studies suggest that patterning of activity of certain aspects of the immune system during neonatal period strongly influences immune responses in the adult. </a:t>
            </a:r>
            <a:endParaRPr lang="en-US" dirty="0"/>
          </a:p>
        </p:txBody>
      </p:sp>
    </p:spTree>
    <p:extLst>
      <p:ext uri="{BB962C8B-B14F-4D97-AF65-F5344CB8AC3E}">
        <p14:creationId xmlns:p14="http://schemas.microsoft.com/office/powerpoint/2010/main" val="29352632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normal intestine is able to modulate frank inflammation responses to its constant bombardment with dietary and microbial antigens in the lumen. This process may be defective in </a:t>
            </a:r>
            <a:r>
              <a:rPr lang="en-US" dirty="0" err="1" smtClean="0"/>
              <a:t>Crohn</a:t>
            </a:r>
            <a:r>
              <a:rPr lang="en-US" dirty="0" smtClean="0"/>
              <a:t> disease, resulting in uncontrolled inflammation.</a:t>
            </a:r>
            <a:endParaRPr lang="en-US" dirty="0"/>
          </a:p>
        </p:txBody>
      </p:sp>
    </p:spTree>
    <p:extLst>
      <p:ext uri="{BB962C8B-B14F-4D97-AF65-F5344CB8AC3E}">
        <p14:creationId xmlns:p14="http://schemas.microsoft.com/office/powerpoint/2010/main" val="1285092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Diverticular disease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1.	Diverticulosis – occur in colon: the descending colon and sigmoid (left side).</a:t>
            </a:r>
          </a:p>
          <a:p>
            <a:r>
              <a:rPr lang="en-US" dirty="0" smtClean="0"/>
              <a:t>Both structural and functional factors contribute to the development of </a:t>
            </a:r>
            <a:r>
              <a:rPr lang="en-US" dirty="0" err="1" smtClean="0"/>
              <a:t>diverticolosis</a:t>
            </a:r>
            <a:r>
              <a:rPr lang="en-US" dirty="0" smtClean="0"/>
              <a:t>. </a:t>
            </a:r>
          </a:p>
          <a:p>
            <a:r>
              <a:rPr lang="en-US" dirty="0" smtClean="0"/>
              <a:t>Acquired abnormalities in colonic wall connective tissue are believed to be the structural basis of diminished resistance to mucosal and sub-mucosal herniation. </a:t>
            </a:r>
          </a:p>
          <a:p>
            <a:r>
              <a:rPr lang="en-US" dirty="0" smtClean="0"/>
              <a:t>The functional abnormality is believed to be related to chronic constipation and development of a </a:t>
            </a:r>
            <a:r>
              <a:rPr lang="en-US" dirty="0" err="1" smtClean="0"/>
              <a:t>transmural</a:t>
            </a:r>
            <a:r>
              <a:rPr lang="en-US" dirty="0" smtClean="0"/>
              <a:t> pressure gradient from colonic lumen to peritoneal space as a result of vigorous muscle contraction of the colonic wall.  </a:t>
            </a:r>
            <a:endParaRPr lang="en-US" dirty="0"/>
          </a:p>
        </p:txBody>
      </p:sp>
    </p:spTree>
    <p:extLst>
      <p:ext uri="{BB962C8B-B14F-4D97-AF65-F5344CB8AC3E}">
        <p14:creationId xmlns:p14="http://schemas.microsoft.com/office/powerpoint/2010/main" val="3264876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PATHOLOGY AND PATHOGENESIS</a:t>
            </a:r>
            <a:endParaRPr lang="en-US" dirty="0"/>
          </a:p>
        </p:txBody>
      </p:sp>
      <p:sp>
        <p:nvSpPr>
          <p:cNvPr id="3" name="Content Placeholder 2"/>
          <p:cNvSpPr>
            <a:spLocks noGrp="1"/>
          </p:cNvSpPr>
          <p:nvPr>
            <p:ph idx="1"/>
          </p:nvPr>
        </p:nvSpPr>
        <p:spPr/>
        <p:txBody>
          <a:bodyPr/>
          <a:lstStyle/>
          <a:p>
            <a:r>
              <a:rPr lang="en-US" dirty="0" smtClean="0"/>
              <a:t>Although achalasia is manifested as a motor disorder of   esophageal smooth muscle, it is actually due to defective innervation of smooth muscle in the esophageal body and lower esophageal sphincter. Lower esophageal sphincter tone is normally characterized by tonic contraction with intermittent relaxation resulting from a neural reflex arc.  </a:t>
            </a:r>
            <a:endParaRPr lang="en-US" dirty="0"/>
          </a:p>
        </p:txBody>
      </p:sp>
    </p:spTree>
    <p:extLst>
      <p:ext uri="{BB962C8B-B14F-4D97-AF65-F5344CB8AC3E}">
        <p14:creationId xmlns:p14="http://schemas.microsoft.com/office/powerpoint/2010/main" val="22918336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This functional abnormality is most likely related to the change in dietary habits; decreased dietary fiber makes forward propulsion of feces at normal </a:t>
            </a:r>
            <a:r>
              <a:rPr lang="en-US" dirty="0" err="1" smtClean="0"/>
              <a:t>transmural</a:t>
            </a:r>
            <a:r>
              <a:rPr lang="en-US" dirty="0" smtClean="0"/>
              <a:t> pressures more difficult. This increased muscle contraction, which contributes to the development of diverticular disease, is also believed to cause the abdominal pain that is the cardinal symptom of uncomplicated diverticular disease. </a:t>
            </a:r>
            <a:endParaRPr lang="en-US" dirty="0"/>
          </a:p>
        </p:txBody>
      </p:sp>
    </p:spTree>
    <p:extLst>
      <p:ext uri="{BB962C8B-B14F-4D97-AF65-F5344CB8AC3E}">
        <p14:creationId xmlns:p14="http://schemas.microsoft.com/office/powerpoint/2010/main" val="2815396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IRRITABLE BOWEL SYNDROME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characterized by altered bowel habits with abdominal pain in the absence  of any detectable organic pathologica</a:t>
            </a:r>
            <a:r>
              <a:rPr lang="en-US" dirty="0" smtClean="0"/>
              <a:t>l process or specific motility or structural abnormalities.</a:t>
            </a:r>
          </a:p>
          <a:p>
            <a:r>
              <a:rPr lang="en-US" dirty="0" smtClean="0"/>
              <a:t>Pathophysiology:</a:t>
            </a:r>
          </a:p>
          <a:p>
            <a:r>
              <a:rPr lang="en-US" dirty="0" smtClean="0"/>
              <a:t>In normal person, high-</a:t>
            </a:r>
            <a:r>
              <a:rPr lang="en-US" dirty="0" err="1" smtClean="0"/>
              <a:t>ampliltude</a:t>
            </a:r>
            <a:r>
              <a:rPr lang="en-US" dirty="0" smtClean="0"/>
              <a:t> p </a:t>
            </a:r>
            <a:r>
              <a:rPr lang="en-US" dirty="0" err="1" smtClean="0"/>
              <a:t>ristaltic</a:t>
            </a:r>
            <a:r>
              <a:rPr lang="en-US" dirty="0" smtClean="0"/>
              <a:t> </a:t>
            </a:r>
            <a:r>
              <a:rPr lang="en-US" dirty="0" err="1" smtClean="0"/>
              <a:t>contaractions</a:t>
            </a:r>
            <a:r>
              <a:rPr lang="en-US" dirty="0" smtClean="0"/>
              <a:t> occur 6-8 times per day. In constipated patients with irritable bowel syndrome, these are diminished , suggesting that the constipation may be due to diminished motility. Visceral </a:t>
            </a:r>
            <a:r>
              <a:rPr lang="en-US" dirty="0" err="1" smtClean="0"/>
              <a:t>hyperalgesia</a:t>
            </a:r>
            <a:r>
              <a:rPr lang="en-US" dirty="0" smtClean="0"/>
              <a:t> may also occur in patients with irritable bowel syndrome. </a:t>
            </a:r>
            <a:r>
              <a:rPr lang="en-US" dirty="0" err="1" smtClean="0"/>
              <a:t>Distensiom</a:t>
            </a:r>
            <a:r>
              <a:rPr lang="en-US" dirty="0" smtClean="0"/>
              <a:t> of </a:t>
            </a:r>
            <a:r>
              <a:rPr lang="en-US" dirty="0" err="1" smtClean="0"/>
              <a:t>co;on</a:t>
            </a:r>
            <a:r>
              <a:rPr lang="en-US" dirty="0" smtClean="0"/>
              <a:t> with a </a:t>
            </a:r>
            <a:r>
              <a:rPr lang="en-US" dirty="0" err="1" smtClean="0"/>
              <a:t>ballon</a:t>
            </a:r>
            <a:r>
              <a:rPr lang="en-US" dirty="0" smtClean="0"/>
              <a:t> , to a degree that is not painful in normal individuals, can induce pain, indicative of visceral </a:t>
            </a:r>
            <a:r>
              <a:rPr lang="en-US" dirty="0" err="1" smtClean="0"/>
              <a:t>hyperalgesia</a:t>
            </a:r>
            <a:r>
              <a:rPr lang="en-US" dirty="0" smtClean="0"/>
              <a:t>.</a:t>
            </a:r>
          </a:p>
          <a:p>
            <a:endParaRPr lang="en-US" dirty="0" smtClean="0"/>
          </a:p>
        </p:txBody>
      </p:sp>
    </p:spTree>
    <p:extLst>
      <p:ext uri="{BB962C8B-B14F-4D97-AF65-F5344CB8AC3E}">
        <p14:creationId xmlns:p14="http://schemas.microsoft.com/office/powerpoint/2010/main" val="2265248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r>
              <a:rPr lang="en-US" dirty="0" smtClean="0"/>
              <a:t>Several theories have been proposed to explain the disorder, including </a:t>
            </a:r>
            <a:r>
              <a:rPr lang="en-US" dirty="0" err="1" smtClean="0"/>
              <a:t>alerations</a:t>
            </a:r>
            <a:r>
              <a:rPr lang="en-US" dirty="0" smtClean="0"/>
              <a:t> in the sensitivity of the extrinsic and intrinsic nervous system of the intestine., which  may contribute to exaggerated sensation of pain and to abnormal control of intestinal motility and secretion.  </a:t>
            </a:r>
            <a:r>
              <a:rPr lang="en-US" dirty="0" smtClean="0"/>
              <a:t>An alteration in the balance of secretion and absorption is also a potential cause.  </a:t>
            </a:r>
            <a:r>
              <a:rPr lang="en-US" dirty="0" smtClean="0"/>
              <a:t> </a:t>
            </a:r>
            <a:endParaRPr lang="en-US" dirty="0"/>
          </a:p>
        </p:txBody>
      </p:sp>
    </p:spTree>
    <p:extLst>
      <p:ext uri="{BB962C8B-B14F-4D97-AF65-F5344CB8AC3E}">
        <p14:creationId xmlns:p14="http://schemas.microsoft.com/office/powerpoint/2010/main" val="13221711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Although there is no gross inflammation of the intestine,, there are reports  of increased influx of inflammatory cells (lymphocytes) into the colon of affected individuals as well as destruction of enteric </a:t>
            </a:r>
            <a:r>
              <a:rPr lang="en-US" dirty="0" err="1" smtClean="0"/>
              <a:t>neurones</a:t>
            </a:r>
            <a:r>
              <a:rPr lang="en-US" dirty="0" smtClean="0"/>
              <a:t>. The intestinal microbes that normally inhabit the small intestine and colon may be altered as well, suggesting that antibiotics could have a role in the treatment of this disorder.</a:t>
            </a:r>
            <a:endParaRPr lang="en-US" dirty="0" smtClean="0"/>
          </a:p>
        </p:txBody>
      </p:sp>
    </p:spTree>
    <p:extLst>
      <p:ext uri="{BB962C8B-B14F-4D97-AF65-F5344CB8AC3E}">
        <p14:creationId xmlns:p14="http://schemas.microsoft.com/office/powerpoint/2010/main" val="3496522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achalasia, it is even more tightly contracted and does not relax properly in response to </a:t>
            </a:r>
            <a:r>
              <a:rPr lang="en-US" dirty="0"/>
              <a:t>s</a:t>
            </a:r>
            <a:r>
              <a:rPr lang="en-US" dirty="0" smtClean="0"/>
              <a:t>wallowing because of  partial loss of neurons in the wall of the esophagus.</a:t>
            </a:r>
          </a:p>
          <a:p>
            <a:r>
              <a:rPr lang="en-US" dirty="0" smtClean="0"/>
              <a:t>In addition to dysfunction of the lower esophageal sphincter, loss of normal peristalsis in the esophageal body is often seen in achalasia, consistent with the hypothesis of mesenteric plexus degeneration. Variations of achalasia also exist in which normal peristalsis is replaced by simultaneous contractions of   large or small amplitude.</a:t>
            </a:r>
            <a:endParaRPr lang="en-US" dirty="0"/>
          </a:p>
        </p:txBody>
      </p:sp>
    </p:spTree>
    <p:extLst>
      <p:ext uri="{BB962C8B-B14F-4D97-AF65-F5344CB8AC3E}">
        <p14:creationId xmlns:p14="http://schemas.microsoft.com/office/powerpoint/2010/main" val="112172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REFLUX ESOPHAGITIS</a:t>
            </a:r>
            <a:endParaRPr lang="en-US" dirty="0"/>
          </a:p>
        </p:txBody>
      </p:sp>
      <p:sp>
        <p:nvSpPr>
          <p:cNvPr id="3" name="Content Placeholder 2"/>
          <p:cNvSpPr>
            <a:spLocks noGrp="1"/>
          </p:cNvSpPr>
          <p:nvPr>
            <p:ph idx="1"/>
          </p:nvPr>
        </p:nvSpPr>
        <p:spPr/>
        <p:txBody>
          <a:bodyPr/>
          <a:lstStyle/>
          <a:p>
            <a:r>
              <a:rPr lang="en-US" dirty="0" smtClean="0"/>
              <a:t>Clinical presentation: </a:t>
            </a:r>
          </a:p>
          <a:p>
            <a:r>
              <a:rPr lang="en-US" dirty="0" smtClean="0"/>
              <a:t>Burning chest pain (heartburn) resulting from recurrent mucosal injury, often worst at night, when lying supine, or after consumption of foods or drugs that diminish lower esophageal sphincter tone.</a:t>
            </a:r>
            <a:endParaRPr lang="en-US" dirty="0"/>
          </a:p>
        </p:txBody>
      </p:sp>
    </p:spTree>
    <p:extLst>
      <p:ext uri="{BB962C8B-B14F-4D97-AF65-F5344CB8AC3E}">
        <p14:creationId xmlns:p14="http://schemas.microsoft.com/office/powerpoint/2010/main" val="189536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Pathology &amp; pathogenesis</a:t>
            </a:r>
            <a:endParaRPr lang="en-US" dirty="0"/>
          </a:p>
        </p:txBody>
      </p:sp>
      <p:sp>
        <p:nvSpPr>
          <p:cNvPr id="3" name="Content Placeholder 2"/>
          <p:cNvSpPr>
            <a:spLocks noGrp="1"/>
          </p:cNvSpPr>
          <p:nvPr>
            <p:ph idx="1"/>
          </p:nvPr>
        </p:nvSpPr>
        <p:spPr>
          <a:xfrm>
            <a:off x="419572" y="1600200"/>
            <a:ext cx="8229600" cy="4525963"/>
          </a:xfrm>
        </p:spPr>
        <p:txBody>
          <a:bodyPr>
            <a:normAutofit fontScale="85000" lnSpcReduction="20000"/>
          </a:bodyPr>
          <a:lstStyle/>
          <a:p>
            <a:r>
              <a:rPr lang="en-US" dirty="0" smtClean="0"/>
              <a:t>Normally, the </a:t>
            </a:r>
            <a:r>
              <a:rPr lang="en-US" dirty="0" err="1" smtClean="0"/>
              <a:t>tonically</a:t>
            </a:r>
            <a:r>
              <a:rPr lang="en-US" dirty="0" smtClean="0"/>
              <a:t> contracted esophageal sphincter provides an effective barrier to reflux of acid from the stomach back into the esophagus. This is reinforced by </a:t>
            </a:r>
            <a:r>
              <a:rPr lang="en-US" dirty="0" err="1" smtClean="0"/>
              <a:t>secondray</a:t>
            </a:r>
            <a:r>
              <a:rPr lang="en-US" dirty="0" smtClean="0"/>
              <a:t> esophageal peristaltic waves in response to transient lower esophageal sphincter relaxation. Effectiveness of that barrier can be altered by loss of lower esophageal sphincter tone (the opposite of achalasia), increased frequency of transient relaxations, loss of secondary peristalsis after a transient relaxation, increased stomach volume  or pressure, or increased production of acid, all of which can make more likely reflux of acidic stomach contents sufficient to cause pain or erosion.</a:t>
            </a:r>
            <a:endParaRPr lang="en-US" dirty="0"/>
          </a:p>
        </p:txBody>
      </p:sp>
    </p:spTree>
    <p:extLst>
      <p:ext uri="{BB962C8B-B14F-4D97-AF65-F5344CB8AC3E}">
        <p14:creationId xmlns:p14="http://schemas.microsoft.com/office/powerpoint/2010/main" val="3766738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Recurrent reflux can damage the mucosa, resulting in inflammation, hence the term  “reflux esophagitis”. Recurrent reflux itself  predisposes to further reflux because the scarring that occurs with healing  of the inflamed epithelium renders the lower  esophageal sphincter progressively less competent as a barrier.</a:t>
            </a:r>
            <a:endParaRPr lang="en-US" dirty="0"/>
          </a:p>
        </p:txBody>
      </p:sp>
    </p:spTree>
    <p:extLst>
      <p:ext uri="{BB962C8B-B14F-4D97-AF65-F5344CB8AC3E}">
        <p14:creationId xmlns:p14="http://schemas.microsoft.com/office/powerpoint/2010/main" val="200706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dirty="0" smtClean="0"/>
              <a:t>Pepsin and bile can also be refluxed in addition to acid to cause esophagitis. Recurrent mucosal damage results in infiltration of granulocytes and </a:t>
            </a:r>
            <a:r>
              <a:rPr lang="en-US" dirty="0" err="1" smtClean="0"/>
              <a:t>eosinophils</a:t>
            </a:r>
            <a:r>
              <a:rPr lang="en-US" dirty="0" smtClean="0"/>
              <a:t>, hyperplasia of basal cells, and eventually development of friable, bleeding ulcers and exudates over the mucosal surface. These pathological changes set the stage for scar formation and sphincter incompetence, predisposing to recurrent cycles of inflammation.</a:t>
            </a:r>
          </a:p>
        </p:txBody>
      </p:sp>
    </p:spTree>
    <p:extLst>
      <p:ext uri="{BB962C8B-B14F-4D97-AF65-F5344CB8AC3E}">
        <p14:creationId xmlns:p14="http://schemas.microsoft.com/office/powerpoint/2010/main" val="394758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smtClean="0"/>
          </a:p>
        </p:txBody>
      </p:sp>
      <p:sp>
        <p:nvSpPr>
          <p:cNvPr id="3" name="Content Placeholder 2"/>
          <p:cNvSpPr>
            <a:spLocks noGrp="1"/>
          </p:cNvSpPr>
          <p:nvPr>
            <p:ph idx="1"/>
          </p:nvPr>
        </p:nvSpPr>
        <p:spPr/>
        <p:txBody>
          <a:bodyPr>
            <a:normAutofit fontScale="92500"/>
          </a:bodyPr>
          <a:lstStyle/>
          <a:p>
            <a:r>
              <a:rPr lang="en-US" dirty="0" smtClean="0"/>
              <a:t>Increased frequency of transient lower esophageal sphincter relaxation may be partly in response to increased gastric distension.</a:t>
            </a:r>
          </a:p>
          <a:p>
            <a:r>
              <a:rPr lang="en-US" dirty="0" smtClean="0"/>
              <a:t>Normally, transient lower esophageal sphincter relaxations are accompanied by increased esophageal peristalsis. Individuals with defects in excitatory pathways that promote peristalsis may, therefore, be at  increased risk for the development  of esophageal reflux.</a:t>
            </a:r>
          </a:p>
        </p:txBody>
      </p:sp>
    </p:spTree>
    <p:extLst>
      <p:ext uri="{BB962C8B-B14F-4D97-AF65-F5344CB8AC3E}">
        <p14:creationId xmlns:p14="http://schemas.microsoft.com/office/powerpoint/2010/main" val="3643864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734</TotalTime>
  <Words>1900</Words>
  <Application>Microsoft Macintosh PowerPoint</Application>
  <PresentationFormat>On-screen Show (4:3)</PresentationFormat>
  <Paragraphs>97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DR K SOLANKI, FRCS(Edin) SENIOR CONSULTANT SURGEON</vt:lpstr>
      <vt:lpstr>ESOPHAGEAL ACHALASIA</vt:lpstr>
      <vt:lpstr>PATHOLOGY AND PATHOGENESIS</vt:lpstr>
      <vt:lpstr>PowerPoint Presentation</vt:lpstr>
      <vt:lpstr>REFLUX ESOPHAGITIS</vt:lpstr>
      <vt:lpstr>Pathology &amp; pathogenesis</vt:lpstr>
      <vt:lpstr>PowerPoint Presentation</vt:lpstr>
      <vt:lpstr>PowerPoint Presentation</vt:lpstr>
      <vt:lpstr>PowerPoint Presentation</vt:lpstr>
      <vt:lpstr>PowerPoint Presentation</vt:lpstr>
      <vt:lpstr>Pathophysiology of disorders of stomach</vt:lpstr>
      <vt:lpstr>ACID-PEPTIC DISEASE</vt:lpstr>
      <vt:lpstr>PowerPoint Presentation</vt:lpstr>
      <vt:lpstr>PowerPoint Presentation</vt:lpstr>
      <vt:lpstr>GASTOPARESIS</vt:lpstr>
      <vt:lpstr>PowerPoint Presentation</vt:lpstr>
      <vt:lpstr>PowerPoint Presentation</vt:lpstr>
      <vt:lpstr>PowerPoint Presentation</vt:lpstr>
      <vt:lpstr>PowerPoint Presentation</vt:lpstr>
      <vt:lpstr>Disorders of gall bladder</vt:lpstr>
      <vt:lpstr>SUMMARY OF PATHOPHYSIOLOGY OF CHOLELITHIASIS</vt:lpstr>
      <vt:lpstr>PowerPoint Presentation</vt:lpstr>
      <vt:lpstr>DISORDERS OF SMALL INTESTINE AND COLON</vt:lpstr>
      <vt:lpstr>DIARRHEA</vt:lpstr>
      <vt:lpstr>PowerPoint Presentation</vt:lpstr>
      <vt:lpstr>INFLAMMATORY BOWEL DISEASE</vt:lpstr>
      <vt:lpstr>PowerPoint Presentation</vt:lpstr>
      <vt:lpstr>PowerPoint Presentation</vt:lpstr>
      <vt:lpstr>Diverticular disease</vt:lpstr>
      <vt:lpstr>PowerPoint Presentation</vt:lpstr>
      <vt:lpstr>IRRITABLE BOWEL SYNDROME</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2004 Test Drive User</dc:creator>
  <cp:lastModifiedBy>Office 2004 Test Drive User</cp:lastModifiedBy>
  <cp:revision>78</cp:revision>
  <dcterms:created xsi:type="dcterms:W3CDTF">2014-06-09T08:26:47Z</dcterms:created>
  <dcterms:modified xsi:type="dcterms:W3CDTF">2015-09-15T21:17:40Z</dcterms:modified>
</cp:coreProperties>
</file>